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99" r:id="rId2"/>
    <p:sldId id="288" r:id="rId3"/>
    <p:sldId id="286" r:id="rId4"/>
    <p:sldId id="295" r:id="rId5"/>
    <p:sldId id="290" r:id="rId6"/>
    <p:sldId id="300" r:id="rId7"/>
    <p:sldId id="291" r:id="rId8"/>
    <p:sldId id="294" r:id="rId9"/>
    <p:sldId id="293" r:id="rId10"/>
  </p:sldIdLst>
  <p:sldSz cx="9144000" cy="5715000" type="screen16x10"/>
  <p:notesSz cx="6858000" cy="9144000"/>
  <p:defaultTextStyle>
    <a:defPPr>
      <a:defRPr lang="ja-JP"/>
    </a:defPPr>
    <a:lvl1pPr marL="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33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3" autoAdjust="0"/>
    <p:restoredTop sz="90482" autoAdjust="0"/>
  </p:normalViewPr>
  <p:slideViewPr>
    <p:cSldViewPr snapToGrid="0" showGuides="1">
      <p:cViewPr varScale="1">
        <p:scale>
          <a:sx n="111" d="100"/>
          <a:sy n="111" d="100"/>
        </p:scale>
        <p:origin x="120" y="216"/>
      </p:cViewPr>
      <p:guideLst>
        <p:guide orient="horz" pos="175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8A306-5F74-4C93-B26E-9AD32916B652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557B3-051D-4540-99DF-E24C7A999AC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2853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557B3-051D-4540-99DF-E24C7A999AC0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123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err="1" smtClean="0"/>
              <a:t>、</a:t>
            </a:r>
            <a:r>
              <a:rPr kumimoji="1" lang="ja-JP" altLang="en-US" dirty="0" smtClean="0"/>
              <a:t>、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557B3-051D-4540-99DF-E24C7A999AC0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775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GB" altLang="ja-JP" dirty="0" smtClean="0"/>
              <a:t>https://openlayers.org/en/latest/examples/xyz.html</a:t>
            </a:r>
          </a:p>
          <a:p>
            <a:r>
              <a:rPr kumimoji="1" lang="en-GB" altLang="ja-JP" dirty="0" smtClean="0"/>
              <a:t>https://openlayers.org/en/latest/examples/xyz-esri.html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557B3-051D-4540-99DF-E24C7A999AC0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862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9675" y="1991870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83054" y="1277495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973629" y="1706120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97329" y="1834707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7715853" y="3092457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994636" y="3449644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7827470" y="3723130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0229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23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347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/>
          <a:lstStyle>
            <a:lvl1pPr>
              <a:defRPr u="sng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377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224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157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930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128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635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123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01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98B17-CE4C-42DD-AEDB-B62939FBF2E8}" type="datetimeFigureOut">
              <a:rPr kumimoji="1" lang="ja-JP" altLang="en-US" smtClean="0"/>
              <a:t>2017/9/14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90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ity.echizen.lg.jp/office/010/021/open-data-echizen.htm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0" y="2604823"/>
            <a:ext cx="9144000" cy="5053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5400" dirty="0" smtClean="0">
                <a:solidFill>
                  <a:srgbClr val="0070C0"/>
                </a:solidFill>
                <a:latin typeface="+mj-ea"/>
              </a:rPr>
              <a:t>OpenLayers3</a:t>
            </a:r>
            <a:r>
              <a:rPr lang="ja-JP" altLang="en-US" sz="5400" dirty="0" smtClean="0">
                <a:solidFill>
                  <a:srgbClr val="0070C0"/>
                </a:solidFill>
                <a:latin typeface="+mj-ea"/>
              </a:rPr>
              <a:t>入門</a:t>
            </a:r>
            <a:endParaRPr lang="ja-JP" altLang="en-US" sz="5400" b="1" dirty="0">
              <a:solidFill>
                <a:srgbClr val="0070C0"/>
              </a:solidFill>
              <a:latin typeface="+mj-ea"/>
            </a:endParaRPr>
          </a:p>
        </p:txBody>
      </p:sp>
      <p:sp>
        <p:nvSpPr>
          <p:cNvPr id="5" name="テキスト ボックス 2"/>
          <p:cNvSpPr txBox="1"/>
          <p:nvPr/>
        </p:nvSpPr>
        <p:spPr>
          <a:xfrm>
            <a:off x="351934" y="4884003"/>
            <a:ext cx="84401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 sz="1600" b="1" dirty="0" smtClean="0"/>
              <a:t>使用データ：越前市オープンデータ</a:t>
            </a:r>
            <a:r>
              <a:rPr lang="ja-JP" altLang="en-US" sz="1600" b="1" dirty="0"/>
              <a:t>　</a:t>
            </a:r>
            <a:endParaRPr lang="en-US" altLang="ja-JP" sz="1600" b="1" dirty="0" smtClean="0"/>
          </a:p>
          <a:p>
            <a:r>
              <a:rPr lang="ja-JP" altLang="en-US" sz="1600" b="1" dirty="0"/>
              <a:t>越前市防災</a:t>
            </a:r>
            <a:r>
              <a:rPr lang="ja-JP" altLang="en-US" sz="1600" b="1" dirty="0" smtClean="0"/>
              <a:t>安全課</a:t>
            </a:r>
            <a:r>
              <a:rPr lang="ja-JP" altLang="en-US" sz="1600" dirty="0" smtClean="0"/>
              <a:t>　</a:t>
            </a:r>
            <a:r>
              <a:rPr lang="ja-JP" altLang="en-US" sz="1600" b="1" dirty="0" smtClean="0"/>
              <a:t>一次避難場所（風水害）、浸水想定区域（風水害）のデータを加工し、利用。</a:t>
            </a:r>
            <a:endParaRPr lang="en-US" altLang="ja-JP" sz="1600" b="1" dirty="0" smtClean="0"/>
          </a:p>
          <a:p>
            <a:r>
              <a:rPr lang="en-US" altLang="ja-JP" sz="1600" b="1" dirty="0" smtClean="0"/>
              <a:t>(</a:t>
            </a:r>
            <a:r>
              <a:rPr lang="en-GB" altLang="ja-JP" sz="1600" b="1" dirty="0" smtClean="0">
                <a:hlinkClick r:id="rId2"/>
              </a:rPr>
              <a:t>http</a:t>
            </a:r>
            <a:r>
              <a:rPr lang="en-GB" altLang="ja-JP" sz="1600" b="1" dirty="0">
                <a:hlinkClick r:id="rId2"/>
              </a:rPr>
              <a:t>://</a:t>
            </a:r>
            <a:r>
              <a:rPr lang="en-GB" altLang="ja-JP" sz="1600" b="1" dirty="0" smtClean="0">
                <a:hlinkClick r:id="rId2"/>
              </a:rPr>
              <a:t>www.city.echizen.lg.jp/office/010/021/open-data-echizen.html</a:t>
            </a:r>
            <a:r>
              <a:rPr lang="en-GB" altLang="ja-JP" sz="1600" b="1" dirty="0" smtClean="0"/>
              <a:t> </a:t>
            </a:r>
            <a:r>
              <a:rPr lang="en-US" altLang="ja-JP" sz="1600" b="1" dirty="0" smtClean="0"/>
              <a:t>)</a:t>
            </a:r>
            <a:endParaRPr kumimoji="1" lang="ja-JP" alt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42160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/>
          <a:srcRect r="27268" b="44151"/>
          <a:stretch/>
        </p:blipFill>
        <p:spPr>
          <a:xfrm>
            <a:off x="710527" y="392807"/>
            <a:ext cx="7722946" cy="4252823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0" y="5173528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 smtClean="0"/>
              <a:t>プラグインの管理とインストールから、</a:t>
            </a:r>
            <a:r>
              <a:rPr lang="en-US" altLang="ja-JP" sz="1600" b="1" dirty="0" smtClean="0"/>
              <a:t>qgis2web</a:t>
            </a:r>
            <a:r>
              <a:rPr lang="ja-JP" altLang="en-US" sz="1600" b="1" dirty="0" smtClean="0"/>
              <a:t>をインストールする。</a:t>
            </a:r>
            <a:endParaRPr kumimoji="1" lang="ja-JP" altLang="en-US" sz="1600" b="1" dirty="0"/>
          </a:p>
        </p:txBody>
      </p:sp>
      <p:sp>
        <p:nvSpPr>
          <p:cNvPr id="5" name="正方形/長方形 4"/>
          <p:cNvSpPr/>
          <p:nvPr/>
        </p:nvSpPr>
        <p:spPr>
          <a:xfrm>
            <a:off x="3710384" y="1143305"/>
            <a:ext cx="2175166" cy="2110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7683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図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0314" y="638769"/>
            <a:ext cx="5478474" cy="3734823"/>
          </a:xfrm>
          <a:prstGeom prst="rect">
            <a:avLst/>
          </a:prstGeom>
        </p:spPr>
      </p:pic>
      <p:sp>
        <p:nvSpPr>
          <p:cNvPr id="10" name="テキスト ボックス 9"/>
          <p:cNvSpPr txBox="1"/>
          <p:nvPr/>
        </p:nvSpPr>
        <p:spPr>
          <a:xfrm>
            <a:off x="0" y="4842921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①　</a:t>
            </a:r>
            <a:r>
              <a:rPr lang="ja-JP" altLang="en-US" sz="1600" b="1" dirty="0" smtClean="0"/>
              <a:t>レイヤをクリックしたときのポップアップの設定を行う。　　</a:t>
            </a:r>
            <a:r>
              <a:rPr lang="ja-JP" altLang="en-US" sz="1600" b="1" dirty="0"/>
              <a:t> </a:t>
            </a:r>
            <a:r>
              <a:rPr lang="ja-JP" altLang="en-US" sz="1600" b="1" dirty="0" smtClean="0"/>
              <a:t>②</a:t>
            </a:r>
            <a:r>
              <a:rPr lang="ja-JP" altLang="en-US" sz="1600" b="1" dirty="0"/>
              <a:t>　</a:t>
            </a:r>
            <a:r>
              <a:rPr lang="ja-JP" altLang="en-US" sz="1600" b="1" dirty="0" smtClean="0"/>
              <a:t>ズーム</a:t>
            </a:r>
            <a:r>
              <a:rPr lang="ja-JP" altLang="en-US" sz="1600" b="1" dirty="0"/>
              <a:t>レベル</a:t>
            </a:r>
            <a:r>
              <a:rPr lang="ja-JP" altLang="en-US" sz="1600" b="1" dirty="0" smtClean="0"/>
              <a:t>や計測機能などを設定する。ここで、ファイル</a:t>
            </a:r>
            <a:r>
              <a:rPr lang="ja-JP" altLang="en-US" sz="1600" b="1" dirty="0"/>
              <a:t>の出力先</a:t>
            </a:r>
            <a:r>
              <a:rPr lang="ja-JP" altLang="en-US" sz="1600" b="1" dirty="0" smtClean="0"/>
              <a:t>を変更しておくと良い。　③　</a:t>
            </a:r>
            <a:r>
              <a:rPr lang="en-US" altLang="ja-JP" sz="1600" b="1" dirty="0" err="1" smtClean="0"/>
              <a:t>Basemap</a:t>
            </a:r>
            <a:r>
              <a:rPr lang="ja-JP" altLang="en-US" sz="1600" b="1" dirty="0" smtClean="0"/>
              <a:t>を選択する（複数選択は、</a:t>
            </a:r>
            <a:r>
              <a:rPr lang="en-US" altLang="ja-JP" sz="1600" b="1" dirty="0"/>
              <a:t> Ctrl</a:t>
            </a:r>
            <a:r>
              <a:rPr lang="ja-JP" altLang="en-US" sz="1600" b="1" dirty="0"/>
              <a:t>キーを</a:t>
            </a:r>
            <a:r>
              <a:rPr lang="ja-JP" altLang="en-US" sz="1600" b="1" dirty="0" smtClean="0"/>
              <a:t>押しながら行う）　　　</a:t>
            </a:r>
            <a:endParaRPr lang="ja-JP" altLang="en-US" sz="1600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 rotWithShape="1">
          <a:blip r:embed="rId4"/>
          <a:srcRect l="22004" t="2082" r="64921" b="68533"/>
          <a:stretch/>
        </p:blipFill>
        <p:spPr>
          <a:xfrm>
            <a:off x="335511" y="638769"/>
            <a:ext cx="3089807" cy="2777531"/>
          </a:xfrm>
          <a:prstGeom prst="rect">
            <a:avLst/>
          </a:prstGeom>
        </p:spPr>
      </p:pic>
      <p:sp>
        <p:nvSpPr>
          <p:cNvPr id="13" name="正方形/長方形 12"/>
          <p:cNvSpPr/>
          <p:nvPr/>
        </p:nvSpPr>
        <p:spPr>
          <a:xfrm>
            <a:off x="4207798" y="1254375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400" b="1" dirty="0" smtClean="0">
                <a:solidFill>
                  <a:srgbClr val="FF0000"/>
                </a:solidFill>
              </a:rPr>
              <a:t>①</a:t>
            </a:r>
            <a:endParaRPr lang="ja-JP" altLang="en-US" dirty="0">
              <a:solidFill>
                <a:srgbClr val="FF0000"/>
              </a:solidFill>
            </a:endParaRPr>
          </a:p>
        </p:txBody>
      </p:sp>
      <p:sp>
        <p:nvSpPr>
          <p:cNvPr id="14" name="正方形/長方形 13"/>
          <p:cNvSpPr/>
          <p:nvPr/>
        </p:nvSpPr>
        <p:spPr>
          <a:xfrm>
            <a:off x="5225715" y="2700275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400" b="1" dirty="0" smtClean="0">
                <a:solidFill>
                  <a:srgbClr val="FF0000"/>
                </a:solidFill>
              </a:rPr>
              <a:t>②</a:t>
            </a:r>
            <a:endParaRPr lang="ja-JP" altLang="en-US" dirty="0">
              <a:solidFill>
                <a:srgbClr val="FF0000"/>
              </a:solidFill>
            </a:endParaRPr>
          </a:p>
        </p:txBody>
      </p:sp>
      <p:sp>
        <p:nvSpPr>
          <p:cNvPr id="17" name="正方形/長方形 16"/>
          <p:cNvSpPr/>
          <p:nvPr/>
        </p:nvSpPr>
        <p:spPr>
          <a:xfrm>
            <a:off x="7227043" y="3975722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400" b="1" dirty="0" smtClean="0">
                <a:solidFill>
                  <a:srgbClr val="FF0000"/>
                </a:solidFill>
              </a:rPr>
              <a:t>③</a:t>
            </a:r>
            <a:endParaRPr lang="ja-JP" altLang="en-US" dirty="0">
              <a:solidFill>
                <a:srgbClr val="FF0000"/>
              </a:solidFill>
            </a:endParaRPr>
          </a:p>
        </p:txBody>
      </p:sp>
      <p:sp>
        <p:nvSpPr>
          <p:cNvPr id="2" name="円/楕円 1"/>
          <p:cNvSpPr/>
          <p:nvPr/>
        </p:nvSpPr>
        <p:spPr>
          <a:xfrm>
            <a:off x="3520314" y="4037162"/>
            <a:ext cx="318441" cy="3364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69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/>
          <p:cNvPicPr>
            <a:picLocks noChangeAspect="1"/>
          </p:cNvPicPr>
          <p:nvPr/>
        </p:nvPicPr>
        <p:blipFill rotWithShape="1">
          <a:blip r:embed="rId2"/>
          <a:srcRect l="21254" t="24905" r="5076" b="55623"/>
          <a:stretch/>
        </p:blipFill>
        <p:spPr>
          <a:xfrm>
            <a:off x="484647" y="1889183"/>
            <a:ext cx="5613925" cy="1544129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0" y="5130225"/>
            <a:ext cx="90608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 smtClean="0"/>
              <a:t>ローカルで、</a:t>
            </a:r>
            <a:r>
              <a:rPr kumimoji="1" lang="en-US" altLang="ja-JP" sz="1600" b="1" dirty="0" smtClean="0"/>
              <a:t>html</a:t>
            </a:r>
            <a:r>
              <a:rPr kumimoji="1" lang="ja-JP" altLang="en-US" sz="1600" b="1" dirty="0" smtClean="0"/>
              <a:t>ファイルを開き中身を確認する。細かい部分を各ファイルを開き調整する。</a:t>
            </a:r>
            <a:endParaRPr kumimoji="1" lang="en-US" altLang="ja-JP" sz="1600" b="1" dirty="0" smtClean="0"/>
          </a:p>
          <a:p>
            <a:pPr algn="ctr"/>
            <a:r>
              <a:rPr lang="ja-JP" altLang="en-US" sz="1600" b="1" dirty="0" smtClean="0"/>
              <a:t>（以下では、</a:t>
            </a:r>
            <a:r>
              <a:rPr lang="en-US" altLang="ja-JP" sz="1600" b="1" dirty="0" err="1" smtClean="0"/>
              <a:t>Basemap</a:t>
            </a:r>
            <a:r>
              <a:rPr lang="ja-JP" altLang="en-US" sz="1600" b="1" dirty="0" smtClean="0"/>
              <a:t>の追加、レイヤの透過、凡例の日本語化などについて解説する。）</a:t>
            </a:r>
            <a:endParaRPr kumimoji="1" lang="en-US" altLang="ja-JP" sz="1600" b="1" dirty="0" smtClean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9916" y="914399"/>
            <a:ext cx="4157511" cy="3196087"/>
          </a:xfrm>
          <a:prstGeom prst="rect">
            <a:avLst/>
          </a:prstGeom>
        </p:spPr>
      </p:pic>
      <p:cxnSp>
        <p:nvCxnSpPr>
          <p:cNvPr id="5" name="直線矢印コネクタ 4"/>
          <p:cNvCxnSpPr/>
          <p:nvPr/>
        </p:nvCxnSpPr>
        <p:spPr>
          <a:xfrm flipV="1">
            <a:off x="1295400" y="2512442"/>
            <a:ext cx="3802811" cy="3450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370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b="1" dirty="0" smtClean="0">
                <a:solidFill>
                  <a:srgbClr val="0070C0"/>
                </a:solidFill>
              </a:rPr>
              <a:t>凡例の変更（地図の切り替えウィンドウ）</a:t>
            </a:r>
            <a:endParaRPr kumimoji="1" lang="ja-JP" altLang="en-US" b="1" dirty="0">
              <a:solidFill>
                <a:srgbClr val="0070C0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63224" y="975081"/>
            <a:ext cx="8734424" cy="95667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altLang="ja-JP" dirty="0" err="1">
                <a:solidFill>
                  <a:schemeClr val="bg1"/>
                </a:solidFill>
              </a:rPr>
              <a:t>var</a:t>
            </a:r>
            <a:r>
              <a:rPr lang="en-GB" altLang="ja-JP" dirty="0">
                <a:solidFill>
                  <a:schemeClr val="bg1"/>
                </a:solidFill>
              </a:rPr>
              <a:t> </a:t>
            </a:r>
            <a:r>
              <a:rPr lang="en-GB" altLang="ja-JP" dirty="0" err="1">
                <a:solidFill>
                  <a:schemeClr val="bg1"/>
                </a:solidFill>
              </a:rPr>
              <a:t>lyr_flood_assumed_area</a:t>
            </a:r>
            <a:r>
              <a:rPr lang="en-GB" altLang="ja-JP" dirty="0">
                <a:solidFill>
                  <a:schemeClr val="bg1"/>
                </a:solidFill>
              </a:rPr>
              <a:t> = new </a:t>
            </a:r>
            <a:r>
              <a:rPr lang="en-GB" altLang="ja-JP" dirty="0" err="1">
                <a:solidFill>
                  <a:schemeClr val="bg1"/>
                </a:solidFill>
              </a:rPr>
              <a:t>ol.layer.Vector</a:t>
            </a:r>
            <a:r>
              <a:rPr lang="en-GB" altLang="ja-JP" dirty="0" smtClean="0">
                <a:solidFill>
                  <a:schemeClr val="bg1"/>
                </a:solidFill>
              </a:rPr>
              <a:t>({</a:t>
            </a:r>
          </a:p>
          <a:p>
            <a:r>
              <a:rPr lang="en-GB" altLang="ja-JP" dirty="0" smtClean="0">
                <a:solidFill>
                  <a:schemeClr val="bg1"/>
                </a:solidFill>
              </a:rPr>
              <a:t>                </a:t>
            </a:r>
            <a:r>
              <a:rPr lang="en-GB" altLang="ja-JP" dirty="0" err="1">
                <a:solidFill>
                  <a:schemeClr val="bg1"/>
                </a:solidFill>
              </a:rPr>
              <a:t>source:jsonSource_flood_assumed_area</a:t>
            </a:r>
            <a:r>
              <a:rPr lang="en-GB" altLang="ja-JP" dirty="0">
                <a:solidFill>
                  <a:schemeClr val="bg1"/>
                </a:solidFill>
              </a:rPr>
              <a:t>, </a:t>
            </a:r>
            <a:endParaRPr lang="en-GB" altLang="ja-JP" dirty="0" smtClean="0">
              <a:solidFill>
                <a:schemeClr val="bg1"/>
              </a:solidFill>
            </a:endParaRPr>
          </a:p>
          <a:p>
            <a:r>
              <a:rPr lang="en-GB" altLang="ja-JP" dirty="0" smtClean="0">
                <a:solidFill>
                  <a:schemeClr val="bg1"/>
                </a:solidFill>
              </a:rPr>
              <a:t>               </a:t>
            </a:r>
            <a:r>
              <a:rPr lang="en-GB" altLang="ja-JP" dirty="0">
                <a:solidFill>
                  <a:schemeClr val="bg1"/>
                </a:solidFill>
              </a:rPr>
              <a:t>style: </a:t>
            </a:r>
            <a:r>
              <a:rPr lang="en-GB" altLang="ja-JP" dirty="0" err="1">
                <a:solidFill>
                  <a:schemeClr val="bg1"/>
                </a:solidFill>
              </a:rPr>
              <a:t>style_flood_assumed_area</a:t>
            </a:r>
            <a:r>
              <a:rPr lang="en-GB" altLang="ja-JP" dirty="0" smtClean="0">
                <a:solidFill>
                  <a:schemeClr val="bg1"/>
                </a:solidFill>
              </a:rPr>
              <a:t>,</a:t>
            </a:r>
          </a:p>
          <a:p>
            <a:r>
              <a:rPr lang="en-GB" altLang="ja-JP" dirty="0" smtClean="0">
                <a:solidFill>
                  <a:schemeClr val="bg1"/>
                </a:solidFill>
              </a:rPr>
              <a:t>                </a:t>
            </a:r>
            <a:r>
              <a:rPr lang="en-GB" altLang="ja-JP" dirty="0">
                <a:solidFill>
                  <a:schemeClr val="bg1"/>
                </a:solidFill>
              </a:rPr>
              <a:t>title: </a:t>
            </a:r>
            <a:r>
              <a:rPr lang="en-GB" altLang="ja-JP" dirty="0" smtClean="0">
                <a:solidFill>
                  <a:schemeClr val="bg1"/>
                </a:solidFill>
              </a:rPr>
              <a:t>“</a:t>
            </a:r>
            <a:r>
              <a:rPr lang="ja-JP" altLang="en-US" dirty="0" smtClean="0">
                <a:solidFill>
                  <a:schemeClr val="bg1"/>
                </a:solidFill>
              </a:rPr>
              <a:t>想定</a:t>
            </a:r>
            <a:r>
              <a:rPr lang="ja-JP" altLang="en-US" dirty="0">
                <a:solidFill>
                  <a:schemeClr val="bg1"/>
                </a:solidFill>
              </a:rPr>
              <a:t>浸水</a:t>
            </a:r>
            <a:r>
              <a:rPr lang="ja-JP" altLang="en-US" dirty="0" smtClean="0">
                <a:solidFill>
                  <a:schemeClr val="bg1"/>
                </a:solidFill>
              </a:rPr>
              <a:t>区域</a:t>
            </a:r>
            <a:r>
              <a:rPr lang="en-US" altLang="ja-JP" dirty="0" smtClean="0">
                <a:solidFill>
                  <a:schemeClr val="bg1"/>
                </a:solidFill>
              </a:rPr>
              <a:t>”            });</a:t>
            </a:r>
            <a:r>
              <a:rPr lang="ja-JP" altLang="en-US" dirty="0" smtClean="0">
                <a:solidFill>
                  <a:schemeClr val="bg1"/>
                </a:solidFill>
              </a:rPr>
              <a:t>　</a:t>
            </a:r>
            <a:r>
              <a:rPr lang="en-US" altLang="ja-JP" dirty="0">
                <a:solidFill>
                  <a:schemeClr val="bg1"/>
                </a:solidFill>
              </a:rPr>
              <a:t>//</a:t>
            </a:r>
            <a:r>
              <a:rPr lang="ja-JP" altLang="en-US" dirty="0">
                <a:solidFill>
                  <a:schemeClr val="bg1"/>
                </a:solidFill>
              </a:rPr>
              <a:t>タイトルを</a:t>
            </a:r>
            <a:r>
              <a:rPr lang="ja-JP" altLang="en-US" dirty="0" smtClean="0">
                <a:solidFill>
                  <a:schemeClr val="bg1"/>
                </a:solidFill>
              </a:rPr>
              <a:t>変更</a:t>
            </a:r>
            <a:endParaRPr lang="en-US" altLang="ja-JP" dirty="0">
              <a:solidFill>
                <a:schemeClr val="bg1"/>
              </a:solidFill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163224" y="2329194"/>
            <a:ext cx="8734424" cy="182101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dirty="0" smtClean="0">
                <a:solidFill>
                  <a:schemeClr val="bg1"/>
                </a:solidFill>
              </a:rPr>
              <a:t>```JavaScript</a:t>
            </a:r>
          </a:p>
          <a:p>
            <a:endParaRPr lang="en-US" altLang="ja-JP" dirty="0" smtClean="0">
              <a:solidFill>
                <a:schemeClr val="bg1"/>
              </a:solidFill>
            </a:endParaRPr>
          </a:p>
          <a:p>
            <a:r>
              <a:rPr lang="en-US" altLang="ja-JP" dirty="0" err="1">
                <a:solidFill>
                  <a:schemeClr val="bg1"/>
                </a:solidFill>
              </a:rPr>
              <a:t>var</a:t>
            </a:r>
            <a:r>
              <a:rPr lang="en-US" altLang="ja-JP" dirty="0">
                <a:solidFill>
                  <a:schemeClr val="bg1"/>
                </a:solidFill>
              </a:rPr>
              <a:t> </a:t>
            </a:r>
            <a:r>
              <a:rPr lang="en-US" altLang="ja-JP" dirty="0" err="1">
                <a:solidFill>
                  <a:schemeClr val="bg1"/>
                </a:solidFill>
              </a:rPr>
              <a:t>lyr_refugefirststage</a:t>
            </a:r>
            <a:r>
              <a:rPr lang="en-US" altLang="ja-JP" dirty="0">
                <a:solidFill>
                  <a:schemeClr val="bg1"/>
                </a:solidFill>
              </a:rPr>
              <a:t> = new </a:t>
            </a:r>
            <a:r>
              <a:rPr lang="en-US" altLang="ja-JP" dirty="0" err="1">
                <a:solidFill>
                  <a:schemeClr val="bg1"/>
                </a:solidFill>
              </a:rPr>
              <a:t>ol.layer.Vector</a:t>
            </a:r>
            <a:r>
              <a:rPr lang="en-US" altLang="ja-JP" dirty="0" smtClean="0">
                <a:solidFill>
                  <a:schemeClr val="bg1"/>
                </a:solidFill>
              </a:rPr>
              <a:t>({                </a:t>
            </a:r>
          </a:p>
          <a:p>
            <a:r>
              <a:rPr lang="en-US" altLang="ja-JP" dirty="0" smtClean="0">
                <a:solidFill>
                  <a:schemeClr val="bg1"/>
                </a:solidFill>
              </a:rPr>
              <a:t>	</a:t>
            </a:r>
            <a:r>
              <a:rPr lang="en-US" altLang="ja-JP" dirty="0" err="1" smtClean="0">
                <a:solidFill>
                  <a:schemeClr val="bg1"/>
                </a:solidFill>
              </a:rPr>
              <a:t>source:jsonSource_refugefirststage</a:t>
            </a:r>
            <a:r>
              <a:rPr lang="en-US" altLang="ja-JP" dirty="0">
                <a:solidFill>
                  <a:schemeClr val="bg1"/>
                </a:solidFill>
              </a:rPr>
              <a:t>, </a:t>
            </a:r>
            <a:r>
              <a:rPr lang="en-US" altLang="ja-JP" dirty="0" smtClean="0">
                <a:solidFill>
                  <a:schemeClr val="bg1"/>
                </a:solidFill>
              </a:rPr>
              <a:t>               </a:t>
            </a:r>
          </a:p>
          <a:p>
            <a:r>
              <a:rPr lang="en-US" altLang="ja-JP" dirty="0" smtClean="0">
                <a:solidFill>
                  <a:schemeClr val="bg1"/>
                </a:solidFill>
              </a:rPr>
              <a:t>	style</a:t>
            </a:r>
            <a:r>
              <a:rPr lang="en-US" altLang="ja-JP" dirty="0">
                <a:solidFill>
                  <a:schemeClr val="bg1"/>
                </a:solidFill>
              </a:rPr>
              <a:t>: </a:t>
            </a:r>
            <a:r>
              <a:rPr lang="en-US" altLang="ja-JP" dirty="0" err="1">
                <a:solidFill>
                  <a:schemeClr val="bg1"/>
                </a:solidFill>
              </a:rPr>
              <a:t>style_refugefirststage</a:t>
            </a:r>
            <a:r>
              <a:rPr lang="en-US" altLang="ja-JP" dirty="0">
                <a:solidFill>
                  <a:schemeClr val="bg1"/>
                </a:solidFill>
              </a:rPr>
              <a:t>,               </a:t>
            </a:r>
            <a:endParaRPr lang="en-US" altLang="ja-JP" dirty="0" smtClean="0">
              <a:solidFill>
                <a:schemeClr val="bg1"/>
              </a:solidFill>
            </a:endParaRPr>
          </a:p>
          <a:p>
            <a:r>
              <a:rPr lang="en-US" altLang="ja-JP" dirty="0">
                <a:solidFill>
                  <a:schemeClr val="bg1"/>
                </a:solidFill>
              </a:rPr>
              <a:t>	</a:t>
            </a:r>
            <a:r>
              <a:rPr lang="en-US" altLang="ja-JP" dirty="0" smtClean="0">
                <a:solidFill>
                  <a:schemeClr val="bg1"/>
                </a:solidFill>
              </a:rPr>
              <a:t> </a:t>
            </a:r>
            <a:r>
              <a:rPr lang="en-US" altLang="ja-JP" dirty="0">
                <a:solidFill>
                  <a:schemeClr val="bg1"/>
                </a:solidFill>
              </a:rPr>
              <a:t>title: </a:t>
            </a:r>
            <a:r>
              <a:rPr lang="en-US" altLang="ja-JP" dirty="0" smtClean="0">
                <a:solidFill>
                  <a:schemeClr val="bg1"/>
                </a:solidFill>
              </a:rPr>
              <a:t>“</a:t>
            </a:r>
            <a:r>
              <a:rPr lang="ja-JP" altLang="en-US" dirty="0" smtClean="0">
                <a:solidFill>
                  <a:schemeClr val="bg1"/>
                </a:solidFill>
              </a:rPr>
              <a:t>一次避難所</a:t>
            </a:r>
            <a:r>
              <a:rPr lang="en-US" altLang="ja-JP" dirty="0" smtClean="0">
                <a:solidFill>
                  <a:schemeClr val="bg1"/>
                </a:solidFill>
              </a:rPr>
              <a:t>”            });  //</a:t>
            </a:r>
            <a:r>
              <a:rPr lang="ja-JP" altLang="en-US" dirty="0" smtClean="0">
                <a:solidFill>
                  <a:schemeClr val="bg1"/>
                </a:solidFill>
              </a:rPr>
              <a:t>タイトルを変更</a:t>
            </a:r>
            <a:endParaRPr lang="en-US" altLang="ja-JP" dirty="0">
              <a:solidFill>
                <a:schemeClr val="bg1"/>
              </a:solidFill>
            </a:endParaRPr>
          </a:p>
          <a:p>
            <a:endParaRPr lang="en-US" altLang="ja-JP" dirty="0" smtClean="0">
              <a:solidFill>
                <a:schemeClr val="bg1"/>
              </a:solidFill>
            </a:endParaRPr>
          </a:p>
          <a:p>
            <a:r>
              <a:rPr lang="en-US" altLang="ja-JP" dirty="0" smtClean="0">
                <a:solidFill>
                  <a:schemeClr val="bg1"/>
                </a:solidFill>
              </a:rPr>
              <a:t>```</a:t>
            </a:r>
            <a:endParaRPr lang="ja-JP" altLang="en-US" dirty="0">
              <a:solidFill>
                <a:schemeClr val="bg1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0" y="5101856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 smtClean="0"/>
              <a:t>layer.js</a:t>
            </a:r>
            <a:r>
              <a:rPr kumimoji="1" lang="ja-JP" altLang="en-US" sz="1600" b="1" dirty="0" smtClean="0"/>
              <a:t>を</a:t>
            </a:r>
            <a:r>
              <a:rPr lang="ja-JP" altLang="en-US" sz="1600" b="1" dirty="0" smtClean="0"/>
              <a:t>テキストエディタで</a:t>
            </a:r>
            <a:r>
              <a:rPr kumimoji="1" lang="ja-JP" altLang="en-US" sz="1600" b="1" dirty="0" smtClean="0"/>
              <a:t>開き、</a:t>
            </a:r>
            <a:r>
              <a:rPr kumimoji="1" lang="en-US" altLang="ja-JP" sz="1600" b="1" dirty="0" smtClean="0"/>
              <a:t>//</a:t>
            </a:r>
            <a:r>
              <a:rPr kumimoji="1" lang="ja-JP" altLang="en-US" sz="1600" b="1" dirty="0" smtClean="0"/>
              <a:t>の</a:t>
            </a:r>
            <a:r>
              <a:rPr lang="ja-JP" altLang="en-US" sz="1600" b="1" dirty="0"/>
              <a:t>個所</a:t>
            </a:r>
            <a:r>
              <a:rPr kumimoji="1" lang="ja-JP" altLang="en-US" sz="1600" b="1" dirty="0" smtClean="0"/>
              <a:t>を書き換える</a:t>
            </a:r>
            <a:endParaRPr kumimoji="1"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322077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>
            <a:normAutofit fontScale="90000"/>
          </a:bodyPr>
          <a:lstStyle/>
          <a:p>
            <a:r>
              <a:rPr lang="ja-JP" altLang="en-US" b="1" dirty="0" smtClean="0">
                <a:solidFill>
                  <a:srgbClr val="0070C0"/>
                </a:solidFill>
              </a:rPr>
              <a:t>ポップアップの編集</a:t>
            </a:r>
            <a:endParaRPr kumimoji="1" lang="ja-JP" altLang="en-US" b="1" dirty="0">
              <a:solidFill>
                <a:srgbClr val="0070C0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1563" y="5018082"/>
            <a:ext cx="90608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600" b="1" dirty="0" smtClean="0"/>
              <a:t>各レイヤを開き、テキストエディタの置換機能を用いて、フィールド名を日本語にする。</a:t>
            </a:r>
            <a:endParaRPr lang="en-US" altLang="ja-JP" sz="1600" b="1" dirty="0" smtClean="0"/>
          </a:p>
          <a:p>
            <a:pPr algn="ctr"/>
            <a:r>
              <a:rPr lang="en-GB" altLang="ja-JP" sz="1600" b="1" dirty="0" smtClean="0"/>
              <a:t>‘</a:t>
            </a:r>
            <a:r>
              <a:rPr kumimoji="1" lang="en-US" altLang="ja-JP" sz="1600" b="1" dirty="0" smtClean="0"/>
              <a:t>no label</a:t>
            </a:r>
            <a:r>
              <a:rPr lang="en-GB" altLang="ja-JP" sz="1600" b="1" dirty="0" smtClean="0"/>
              <a:t>’</a:t>
            </a:r>
            <a:r>
              <a:rPr kumimoji="1" lang="ja-JP" altLang="en-US" sz="1600" b="1" dirty="0" smtClean="0"/>
              <a:t>を </a:t>
            </a:r>
            <a:r>
              <a:rPr lang="en-GB" altLang="ja-JP" sz="1600" b="1" dirty="0" smtClean="0"/>
              <a:t>‘inline label’</a:t>
            </a:r>
            <a:r>
              <a:rPr lang="ja-JP" altLang="en-US" sz="1600" b="1" dirty="0" smtClean="0"/>
              <a:t>に書き換える。</a:t>
            </a:r>
            <a:endParaRPr kumimoji="1" lang="en-US" altLang="ja-JP" sz="1600" b="1" dirty="0" smtClean="0"/>
          </a:p>
        </p:txBody>
      </p:sp>
      <p:sp>
        <p:nvSpPr>
          <p:cNvPr id="7" name="正方形/長方形 6"/>
          <p:cNvSpPr/>
          <p:nvPr/>
        </p:nvSpPr>
        <p:spPr>
          <a:xfrm>
            <a:off x="0" y="1114738"/>
            <a:ext cx="4572000" cy="16049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dirty="0" smtClean="0"/>
              <a:t>```JavaScript</a:t>
            </a:r>
          </a:p>
          <a:p>
            <a:r>
              <a:rPr lang="en-GB" altLang="ja-JP" dirty="0" err="1"/>
              <a:t>lyr_flood_assumed_area.set</a:t>
            </a:r>
            <a:r>
              <a:rPr lang="en-GB" altLang="ja-JP" dirty="0"/>
              <a:t>('</a:t>
            </a:r>
            <a:r>
              <a:rPr lang="en-GB" altLang="ja-JP" dirty="0" err="1"/>
              <a:t>fieldAliases</a:t>
            </a:r>
            <a:r>
              <a:rPr lang="en-GB" altLang="ja-JP" dirty="0"/>
              <a:t>', {'SAUID': 'ID', 'SAUPDATE': '</a:t>
            </a:r>
            <a:r>
              <a:rPr lang="ja-JP" altLang="en-US" dirty="0"/>
              <a:t>更新日</a:t>
            </a:r>
            <a:r>
              <a:rPr lang="en-US" altLang="ja-JP" dirty="0"/>
              <a:t>', '</a:t>
            </a:r>
            <a:r>
              <a:rPr lang="en-GB" altLang="ja-JP" dirty="0"/>
              <a:t>SAFIELD000': '</a:t>
            </a:r>
            <a:r>
              <a:rPr lang="ja-JP" altLang="en-US" dirty="0"/>
              <a:t>区分</a:t>
            </a:r>
            <a:r>
              <a:rPr lang="en-US" altLang="ja-JP" dirty="0"/>
              <a:t>', '</a:t>
            </a:r>
            <a:r>
              <a:rPr lang="en-GB" altLang="ja-JP" dirty="0"/>
              <a:t>SAFIELD001': '</a:t>
            </a:r>
            <a:r>
              <a:rPr lang="ja-JP" altLang="en-US" dirty="0"/>
              <a:t>想定浸水深</a:t>
            </a:r>
            <a:r>
              <a:rPr lang="en-US" altLang="ja-JP" dirty="0"/>
              <a:t>(</a:t>
            </a:r>
            <a:r>
              <a:rPr lang="en-GB" altLang="ja-JP" dirty="0"/>
              <a:t>m)', });</a:t>
            </a:r>
            <a:r>
              <a:rPr lang="en-GB" altLang="ja-JP" dirty="0" err="1"/>
              <a:t>lyr_refugefirststage.set</a:t>
            </a:r>
            <a:r>
              <a:rPr lang="en-GB" altLang="ja-JP" dirty="0"/>
              <a:t>('</a:t>
            </a:r>
            <a:r>
              <a:rPr lang="en-GB" altLang="ja-JP" dirty="0" err="1"/>
              <a:t>fieldAliases</a:t>
            </a:r>
            <a:r>
              <a:rPr lang="en-GB" altLang="ja-JP" dirty="0"/>
              <a:t>', {'SAFIELD003': '</a:t>
            </a:r>
            <a:r>
              <a:rPr lang="ja-JP" altLang="en-US" dirty="0"/>
              <a:t>種別</a:t>
            </a:r>
            <a:r>
              <a:rPr lang="en-US" altLang="ja-JP" dirty="0"/>
              <a:t>', '</a:t>
            </a:r>
            <a:r>
              <a:rPr lang="en-GB" altLang="ja-JP" dirty="0"/>
              <a:t>SAFIELD004': '</a:t>
            </a:r>
            <a:r>
              <a:rPr lang="ja-JP" altLang="en-US" dirty="0"/>
              <a:t>名称</a:t>
            </a:r>
            <a:r>
              <a:rPr lang="en-US" altLang="ja-JP" dirty="0"/>
              <a:t>', '</a:t>
            </a:r>
            <a:r>
              <a:rPr lang="en-GB" altLang="ja-JP" dirty="0"/>
              <a:t>SAFIELD005': '</a:t>
            </a:r>
            <a:r>
              <a:rPr lang="ja-JP" altLang="en-US" dirty="0"/>
              <a:t>屋外・屋内</a:t>
            </a:r>
            <a:r>
              <a:rPr lang="en-US" altLang="ja-JP" dirty="0"/>
              <a:t>', '</a:t>
            </a:r>
            <a:r>
              <a:rPr lang="en-GB" altLang="ja-JP" dirty="0"/>
              <a:t>SAFIELD006': '</a:t>
            </a:r>
            <a:r>
              <a:rPr lang="ja-JP" altLang="en-US" dirty="0"/>
              <a:t>住所</a:t>
            </a:r>
            <a:r>
              <a:rPr lang="en-US" altLang="ja-JP" dirty="0"/>
              <a:t>', </a:t>
            </a:r>
            <a:r>
              <a:rPr lang="en-US" altLang="ja-JP" dirty="0" smtClean="0"/>
              <a:t>});</a:t>
            </a:r>
          </a:p>
          <a:p>
            <a:r>
              <a:rPr lang="en-US" altLang="ja-JP" dirty="0" smtClean="0"/>
              <a:t>```</a:t>
            </a:r>
            <a:endParaRPr lang="ja-JP" altLang="en-US" dirty="0"/>
          </a:p>
        </p:txBody>
      </p:sp>
      <p:sp>
        <p:nvSpPr>
          <p:cNvPr id="9" name="正方形/長方形 8"/>
          <p:cNvSpPr/>
          <p:nvPr/>
        </p:nvSpPr>
        <p:spPr>
          <a:xfrm>
            <a:off x="4572000" y="787754"/>
            <a:ext cx="4572000" cy="246926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dirty="0" smtClean="0"/>
              <a:t>```</a:t>
            </a:r>
            <a:r>
              <a:rPr lang="en-US" altLang="ja-JP" dirty="0"/>
              <a:t>JavaScript</a:t>
            </a:r>
          </a:p>
          <a:p>
            <a:endParaRPr lang="en-US" altLang="ja-JP" dirty="0" smtClean="0"/>
          </a:p>
          <a:p>
            <a:r>
              <a:rPr lang="ja-JP" altLang="en-US" dirty="0" smtClean="0"/>
              <a:t>lyr_flood_assumed_area</a:t>
            </a:r>
            <a:r>
              <a:rPr lang="ja-JP" altLang="en-US" dirty="0"/>
              <a:t>.set('fieldLabels', {'SAUID': 'inline label', 'SAUPDATE': 'inline label', 'SAFIELD000': 'inline label', 'SAFIELD001': 'inline label', });lyr_refugefirststage.set('fieldLabels', {'SAFIELD003': 'inline label', 'SAFIELD004': 'inline label', 'SAFIELD005': 'inline label', 'SAFIELD006': 'inline label', 'test': 'inline label', })</a:t>
            </a:r>
            <a:r>
              <a:rPr lang="ja-JP" altLang="en-US" dirty="0" smtClean="0"/>
              <a:t>;</a:t>
            </a:r>
            <a:endParaRPr lang="en-US" altLang="ja-JP" dirty="0" smtClean="0"/>
          </a:p>
          <a:p>
            <a:endParaRPr lang="en-US" altLang="ja-JP" dirty="0"/>
          </a:p>
          <a:p>
            <a:r>
              <a:rPr lang="en-US" altLang="ja-JP" dirty="0" smtClean="0"/>
              <a:t>```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1108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61925" y="121313"/>
            <a:ext cx="7886700" cy="505354"/>
          </a:xfrm>
        </p:spPr>
        <p:txBody>
          <a:bodyPr>
            <a:noAutofit/>
          </a:bodyPr>
          <a:lstStyle/>
          <a:p>
            <a:r>
              <a:rPr lang="ja-JP" altLang="en-US" sz="3200" b="1" dirty="0" smtClean="0">
                <a:solidFill>
                  <a:srgbClr val="0070C0"/>
                </a:solidFill>
              </a:rPr>
              <a:t>ベースマップ（</a:t>
            </a:r>
            <a:r>
              <a:rPr kumimoji="1" lang="ja-JP" altLang="en-US" sz="3200" b="1" dirty="0" smtClean="0">
                <a:solidFill>
                  <a:srgbClr val="0070C0"/>
                </a:solidFill>
              </a:rPr>
              <a:t>地理院地図）の追加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55600" y="1689051"/>
            <a:ext cx="8788400" cy="290143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dirty="0" smtClean="0">
                <a:solidFill>
                  <a:schemeClr val="bg1"/>
                </a:solidFill>
              </a:rPr>
              <a:t>```JavaScript</a:t>
            </a:r>
          </a:p>
          <a:p>
            <a:r>
              <a:rPr lang="en-US" altLang="ja-JP" dirty="0" err="1">
                <a:solidFill>
                  <a:schemeClr val="bg1"/>
                </a:solidFill>
              </a:rPr>
              <a:t>var</a:t>
            </a:r>
            <a:r>
              <a:rPr lang="en-US" altLang="ja-JP" dirty="0">
                <a:solidFill>
                  <a:schemeClr val="bg1"/>
                </a:solidFill>
              </a:rPr>
              <a:t> attribution = new </a:t>
            </a:r>
            <a:r>
              <a:rPr lang="en-US" altLang="ja-JP" dirty="0" err="1">
                <a:solidFill>
                  <a:schemeClr val="bg1"/>
                </a:solidFill>
              </a:rPr>
              <a:t>ol.Attribution</a:t>
            </a:r>
            <a:r>
              <a:rPr lang="en-US" altLang="ja-JP" dirty="0">
                <a:solidFill>
                  <a:schemeClr val="bg1"/>
                </a:solidFill>
              </a:rPr>
              <a:t>({    html: </a:t>
            </a:r>
            <a:r>
              <a:rPr lang="en-US" altLang="ja-JP" dirty="0" smtClean="0">
                <a:solidFill>
                  <a:schemeClr val="bg1"/>
                </a:solidFill>
              </a:rPr>
              <a:t>‘Tiles </a:t>
            </a:r>
            <a:r>
              <a:rPr lang="en-US" altLang="ja-JP" dirty="0">
                <a:solidFill>
                  <a:schemeClr val="bg1"/>
                </a:solidFill>
              </a:rPr>
              <a:t>© &lt;a </a:t>
            </a:r>
            <a:r>
              <a:rPr lang="en-US" altLang="ja-JP" dirty="0" err="1">
                <a:solidFill>
                  <a:schemeClr val="bg1"/>
                </a:solidFill>
              </a:rPr>
              <a:t>href</a:t>
            </a:r>
            <a:r>
              <a:rPr lang="en-US" altLang="ja-JP" dirty="0" smtClean="0">
                <a:solidFill>
                  <a:schemeClr val="bg1"/>
                </a:solidFill>
              </a:rPr>
              <a:t>=“https</a:t>
            </a:r>
            <a:r>
              <a:rPr lang="en-US" altLang="ja-JP" dirty="0">
                <a:solidFill>
                  <a:schemeClr val="bg1"/>
                </a:solidFill>
              </a:rPr>
              <a:t>://</a:t>
            </a:r>
            <a:r>
              <a:rPr lang="en-US" altLang="ja-JP" dirty="0" smtClean="0">
                <a:solidFill>
                  <a:schemeClr val="bg1"/>
                </a:solidFill>
              </a:rPr>
              <a:t>maps.gsi.go.jp/development/</a:t>
            </a:r>
            <a:r>
              <a:rPr lang="en-US" altLang="ja-JP" dirty="0" err="1" smtClean="0">
                <a:solidFill>
                  <a:schemeClr val="bg1"/>
                </a:solidFill>
              </a:rPr>
              <a:t>ichiran.html#std</a:t>
            </a:r>
            <a:r>
              <a:rPr lang="en-US" altLang="ja-JP" dirty="0" smtClean="0">
                <a:solidFill>
                  <a:schemeClr val="bg1"/>
                </a:solidFill>
              </a:rPr>
              <a:t>”&gt;</a:t>
            </a:r>
            <a:r>
              <a:rPr lang="ja-JP" altLang="en-US" dirty="0">
                <a:solidFill>
                  <a:schemeClr val="bg1"/>
                </a:solidFill>
              </a:rPr>
              <a:t>国土地理院</a:t>
            </a:r>
            <a:r>
              <a:rPr lang="en-US" altLang="ja-JP" dirty="0">
                <a:solidFill>
                  <a:schemeClr val="bg1"/>
                </a:solidFill>
              </a:rPr>
              <a:t>&lt;/a</a:t>
            </a:r>
            <a:r>
              <a:rPr lang="en-US" altLang="ja-JP" dirty="0" smtClean="0">
                <a:solidFill>
                  <a:schemeClr val="bg1"/>
                </a:solidFill>
              </a:rPr>
              <a:t>&gt;’  }); //</a:t>
            </a:r>
            <a:r>
              <a:rPr lang="ja-JP" altLang="en-US" dirty="0" smtClean="0">
                <a:solidFill>
                  <a:schemeClr val="bg1"/>
                </a:solidFill>
              </a:rPr>
              <a:t>クレジットの表示</a:t>
            </a:r>
            <a:endParaRPr lang="en-US" altLang="ja-JP" dirty="0" smtClean="0">
              <a:solidFill>
                <a:schemeClr val="bg1"/>
              </a:solidFill>
            </a:endParaRPr>
          </a:p>
          <a:p>
            <a:r>
              <a:rPr lang="en-US" altLang="ja-JP" dirty="0" smtClean="0">
                <a:solidFill>
                  <a:schemeClr val="bg1"/>
                </a:solidFill>
              </a:rPr>
              <a:t>```</a:t>
            </a:r>
          </a:p>
          <a:p>
            <a:endParaRPr lang="en-US" altLang="ja-JP" dirty="0">
              <a:solidFill>
                <a:schemeClr val="bg1"/>
              </a:solidFill>
            </a:endParaRPr>
          </a:p>
          <a:p>
            <a:r>
              <a:rPr lang="en-US" altLang="ja-JP" dirty="0" smtClean="0">
                <a:solidFill>
                  <a:schemeClr val="bg1"/>
                </a:solidFill>
              </a:rPr>
              <a:t>```</a:t>
            </a:r>
          </a:p>
          <a:p>
            <a:r>
              <a:rPr lang="en-US" altLang="ja-JP" dirty="0" err="1">
                <a:solidFill>
                  <a:schemeClr val="bg1"/>
                </a:solidFill>
              </a:rPr>
              <a:t>var</a:t>
            </a:r>
            <a:r>
              <a:rPr lang="en-US" altLang="ja-JP" dirty="0">
                <a:solidFill>
                  <a:schemeClr val="bg1"/>
                </a:solidFill>
              </a:rPr>
              <a:t> </a:t>
            </a:r>
            <a:r>
              <a:rPr lang="en-US" altLang="ja-JP" dirty="0" err="1">
                <a:solidFill>
                  <a:schemeClr val="bg1"/>
                </a:solidFill>
              </a:rPr>
              <a:t>baseLayer</a:t>
            </a:r>
            <a:r>
              <a:rPr lang="en-US" altLang="ja-JP" dirty="0">
                <a:solidFill>
                  <a:schemeClr val="bg1"/>
                </a:solidFill>
              </a:rPr>
              <a:t> = new </a:t>
            </a:r>
            <a:r>
              <a:rPr lang="en-US" altLang="ja-JP" dirty="0" err="1">
                <a:solidFill>
                  <a:schemeClr val="bg1"/>
                </a:solidFill>
              </a:rPr>
              <a:t>ol.layer.Group</a:t>
            </a:r>
            <a:r>
              <a:rPr lang="en-US" altLang="ja-JP" dirty="0">
                <a:solidFill>
                  <a:schemeClr val="bg1"/>
                </a:solidFill>
              </a:rPr>
              <a:t>({    </a:t>
            </a:r>
            <a:r>
              <a:rPr lang="en-US" altLang="ja-JP" dirty="0" smtClean="0">
                <a:solidFill>
                  <a:schemeClr val="bg1"/>
                </a:solidFill>
              </a:rPr>
              <a:t>‘title’: ‘Base maps’,    </a:t>
            </a:r>
            <a:r>
              <a:rPr lang="en-US" altLang="ja-JP" dirty="0">
                <a:solidFill>
                  <a:schemeClr val="bg1"/>
                </a:solidFill>
              </a:rPr>
              <a:t>layers: [  new </a:t>
            </a:r>
            <a:r>
              <a:rPr lang="en-US" altLang="ja-JP" dirty="0" err="1">
                <a:solidFill>
                  <a:schemeClr val="bg1"/>
                </a:solidFill>
              </a:rPr>
              <a:t>ol.layer.Tile</a:t>
            </a:r>
            <a:r>
              <a:rPr lang="en-US" altLang="ja-JP" dirty="0">
                <a:solidFill>
                  <a:schemeClr val="bg1"/>
                </a:solidFill>
              </a:rPr>
              <a:t>({      </a:t>
            </a:r>
            <a:r>
              <a:rPr lang="en-US" altLang="ja-JP" dirty="0" smtClean="0">
                <a:solidFill>
                  <a:schemeClr val="bg1"/>
                </a:solidFill>
              </a:rPr>
              <a:t>‘title’: ‘OSM’,      ‘type’: ‘base’,      </a:t>
            </a:r>
            <a:r>
              <a:rPr lang="en-US" altLang="ja-JP" dirty="0">
                <a:solidFill>
                  <a:schemeClr val="bg1"/>
                </a:solidFill>
              </a:rPr>
              <a:t>source: new </a:t>
            </a:r>
            <a:r>
              <a:rPr lang="en-US" altLang="ja-JP" dirty="0" err="1">
                <a:solidFill>
                  <a:schemeClr val="bg1"/>
                </a:solidFill>
              </a:rPr>
              <a:t>ol.source.OSM</a:t>
            </a:r>
            <a:r>
              <a:rPr lang="en-US" altLang="ja-JP" dirty="0">
                <a:solidFill>
                  <a:schemeClr val="bg1"/>
                </a:solidFill>
              </a:rPr>
              <a:t>()  }),  new </a:t>
            </a:r>
            <a:r>
              <a:rPr lang="en-US" altLang="ja-JP" dirty="0" err="1">
                <a:solidFill>
                  <a:schemeClr val="bg1"/>
                </a:solidFill>
              </a:rPr>
              <a:t>ol.layer.Tile</a:t>
            </a:r>
            <a:r>
              <a:rPr lang="en-US" altLang="ja-JP" dirty="0">
                <a:solidFill>
                  <a:schemeClr val="bg1"/>
                </a:solidFill>
              </a:rPr>
              <a:t>({      </a:t>
            </a:r>
            <a:r>
              <a:rPr lang="en-US" altLang="ja-JP" dirty="0" smtClean="0">
                <a:solidFill>
                  <a:schemeClr val="bg1"/>
                </a:solidFill>
              </a:rPr>
              <a:t>‘title’: ‘Stamen Terrain’,      ‘type’: ‘base’,      </a:t>
            </a:r>
            <a:r>
              <a:rPr lang="en-US" altLang="ja-JP" dirty="0">
                <a:solidFill>
                  <a:schemeClr val="bg1"/>
                </a:solidFill>
              </a:rPr>
              <a:t>source: new </a:t>
            </a:r>
            <a:r>
              <a:rPr lang="en-US" altLang="ja-JP" dirty="0" err="1">
                <a:solidFill>
                  <a:schemeClr val="bg1"/>
                </a:solidFill>
              </a:rPr>
              <a:t>ol.source.Stamen</a:t>
            </a:r>
            <a:r>
              <a:rPr lang="en-US" altLang="ja-JP" dirty="0">
                <a:solidFill>
                  <a:schemeClr val="bg1"/>
                </a:solidFill>
              </a:rPr>
              <a:t>({          layer: </a:t>
            </a:r>
            <a:r>
              <a:rPr lang="en-US" altLang="ja-JP" dirty="0" smtClean="0">
                <a:solidFill>
                  <a:schemeClr val="bg1"/>
                </a:solidFill>
              </a:rPr>
              <a:t>‘terrain’      </a:t>
            </a:r>
            <a:r>
              <a:rPr lang="en-US" altLang="ja-JP" dirty="0">
                <a:solidFill>
                  <a:schemeClr val="bg1"/>
                </a:solidFill>
              </a:rPr>
              <a:t>})  }),  </a:t>
            </a:r>
            <a:r>
              <a:rPr lang="en-US" altLang="ja-JP" dirty="0" smtClean="0">
                <a:solidFill>
                  <a:schemeClr val="bg1"/>
                </a:solidFill>
              </a:rPr>
              <a:t>//</a:t>
            </a:r>
            <a:r>
              <a:rPr lang="ja-JP" altLang="en-US" dirty="0" smtClean="0">
                <a:solidFill>
                  <a:schemeClr val="bg1"/>
                </a:solidFill>
              </a:rPr>
              <a:t>下記を追加</a:t>
            </a:r>
            <a:endParaRPr lang="en-US" altLang="ja-JP" dirty="0" smtClean="0">
              <a:solidFill>
                <a:schemeClr val="bg1"/>
              </a:solidFill>
            </a:endParaRPr>
          </a:p>
          <a:p>
            <a:endParaRPr lang="en-US" altLang="ja-JP" dirty="0">
              <a:solidFill>
                <a:schemeClr val="bg1"/>
              </a:solidFill>
            </a:endParaRPr>
          </a:p>
          <a:p>
            <a:r>
              <a:rPr lang="en-US" altLang="ja-JP" dirty="0" smtClean="0">
                <a:solidFill>
                  <a:schemeClr val="bg1"/>
                </a:solidFill>
              </a:rPr>
              <a:t>new </a:t>
            </a:r>
            <a:r>
              <a:rPr lang="en-US" altLang="ja-JP" dirty="0" err="1">
                <a:solidFill>
                  <a:schemeClr val="bg1"/>
                </a:solidFill>
              </a:rPr>
              <a:t>ol.layer.Tile</a:t>
            </a:r>
            <a:r>
              <a:rPr lang="en-US" altLang="ja-JP" dirty="0">
                <a:solidFill>
                  <a:schemeClr val="bg1"/>
                </a:solidFill>
              </a:rPr>
              <a:t>({    'title': '</a:t>
            </a:r>
            <a:r>
              <a:rPr lang="ja-JP" altLang="en-US" dirty="0">
                <a:solidFill>
                  <a:schemeClr val="bg1"/>
                </a:solidFill>
              </a:rPr>
              <a:t>地理院地図</a:t>
            </a:r>
            <a:r>
              <a:rPr lang="en-US" altLang="ja-JP" dirty="0">
                <a:solidFill>
                  <a:schemeClr val="bg1"/>
                </a:solidFill>
              </a:rPr>
              <a:t>',    'type': 'base',              source: new </a:t>
            </a:r>
            <a:r>
              <a:rPr lang="en-US" altLang="ja-JP" dirty="0" err="1">
                <a:solidFill>
                  <a:schemeClr val="bg1"/>
                </a:solidFill>
              </a:rPr>
              <a:t>ol.source.XYZ</a:t>
            </a:r>
            <a:r>
              <a:rPr lang="en-US" altLang="ja-JP" dirty="0">
                <a:solidFill>
                  <a:schemeClr val="bg1"/>
                </a:solidFill>
              </a:rPr>
              <a:t>({                attributions: [attribution],                url: 'http://cyberjapandata.gsi.go.jp/xyz/</a:t>
            </a:r>
            <a:r>
              <a:rPr lang="en-US" altLang="ja-JP" dirty="0" err="1">
                <a:solidFill>
                  <a:schemeClr val="bg1"/>
                </a:solidFill>
              </a:rPr>
              <a:t>std</a:t>
            </a:r>
            <a:r>
              <a:rPr lang="en-US" altLang="ja-JP" dirty="0">
                <a:solidFill>
                  <a:schemeClr val="bg1"/>
                </a:solidFill>
              </a:rPr>
              <a:t>/{z}/{x}/{y}.</a:t>
            </a:r>
            <a:r>
              <a:rPr lang="en-US" altLang="ja-JP" dirty="0" err="1">
                <a:solidFill>
                  <a:schemeClr val="bg1"/>
                </a:solidFill>
              </a:rPr>
              <a:t>png</a:t>
            </a:r>
            <a:r>
              <a:rPr lang="en-US" altLang="ja-JP" dirty="0">
                <a:solidFill>
                  <a:schemeClr val="bg1"/>
                </a:solidFill>
              </a:rPr>
              <a:t>'              })            })  ]});</a:t>
            </a:r>
            <a:endParaRPr lang="en-US" altLang="ja-JP" dirty="0" smtClean="0">
              <a:solidFill>
                <a:schemeClr val="bg1"/>
              </a:solidFill>
            </a:endParaRPr>
          </a:p>
          <a:p>
            <a:r>
              <a:rPr lang="en-US" altLang="ja-JP" dirty="0" smtClean="0">
                <a:solidFill>
                  <a:schemeClr val="bg1"/>
                </a:solidFill>
              </a:rPr>
              <a:t>```</a:t>
            </a:r>
            <a:endParaRPr lang="ja-JP" altLang="en-US" dirty="0">
              <a:solidFill>
                <a:schemeClr val="bg1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-32465" y="5330147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/>
              <a:t>index.html</a:t>
            </a:r>
            <a:r>
              <a:rPr kumimoji="1" lang="ja-JP" altLang="en-US" sz="1600" b="1" dirty="0" smtClean="0"/>
              <a:t>を開き↑の文を付け加える</a:t>
            </a:r>
            <a:endParaRPr kumimoji="1"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503733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ポリゴン</a:t>
            </a:r>
            <a:r>
              <a:rPr lang="ja-JP" altLang="en-US" sz="3200" b="1" dirty="0">
                <a:solidFill>
                  <a:srgbClr val="0070C0"/>
                </a:solidFill>
              </a:rPr>
              <a:t>を</a:t>
            </a:r>
            <a:r>
              <a:rPr kumimoji="1" lang="ja-JP" altLang="en-US" sz="3200" b="1" dirty="0" smtClean="0">
                <a:solidFill>
                  <a:srgbClr val="0070C0"/>
                </a:solidFill>
              </a:rPr>
              <a:t>透過する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2415907" y="4969462"/>
            <a:ext cx="37978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600" b="1" dirty="0"/>
              <a:t>fillOpacity: </a:t>
            </a:r>
            <a:r>
              <a:rPr lang="ja-JP" altLang="en-US" sz="1600" b="1" dirty="0" smtClean="0"/>
              <a:t>‘</a:t>
            </a:r>
            <a:r>
              <a:rPr lang="en-US" altLang="ja-JP" sz="1600" b="1" dirty="0" smtClean="0"/>
              <a:t>1.0</a:t>
            </a:r>
            <a:r>
              <a:rPr lang="ja-JP" altLang="en-US" sz="1600" b="1" dirty="0" smtClean="0"/>
              <a:t>’を</a:t>
            </a:r>
            <a:r>
              <a:rPr lang="en-US" altLang="ja-JP" sz="1600" b="1" dirty="0" smtClean="0"/>
              <a:t>0.7</a:t>
            </a:r>
            <a:r>
              <a:rPr lang="ja-JP" altLang="en-US" sz="1600" b="1" dirty="0" smtClean="0"/>
              <a:t>に変更に変更する。</a:t>
            </a:r>
            <a:endParaRPr lang="en-US" altLang="ja-JP" sz="1600" b="1" dirty="0" smtClean="0"/>
          </a:p>
        </p:txBody>
      </p:sp>
      <p:sp>
        <p:nvSpPr>
          <p:cNvPr id="5" name="正方形/長方形 4"/>
          <p:cNvSpPr/>
          <p:nvPr/>
        </p:nvSpPr>
        <p:spPr>
          <a:xfrm>
            <a:off x="1138687" y="1875557"/>
            <a:ext cx="6866626" cy="1821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dirty="0" smtClean="0"/>
              <a:t>```JavaScript</a:t>
            </a:r>
          </a:p>
          <a:p>
            <a:r>
              <a:rPr lang="en-US" altLang="ja-JP" dirty="0" err="1"/>
              <a:t>var</a:t>
            </a:r>
            <a:r>
              <a:rPr lang="en-US" altLang="ja-JP" dirty="0"/>
              <a:t> size = 0;function </a:t>
            </a:r>
            <a:r>
              <a:rPr lang="en-US" altLang="ja-JP" dirty="0" err="1"/>
              <a:t>categories_flood_assumed_area</a:t>
            </a:r>
            <a:r>
              <a:rPr lang="en-US" altLang="ja-JP" dirty="0"/>
              <a:t>(feature, value) { </a:t>
            </a:r>
            <a:endParaRPr lang="en-US" altLang="ja-JP" dirty="0" smtClean="0"/>
          </a:p>
          <a:p>
            <a:r>
              <a:rPr lang="en-US" altLang="ja-JP" dirty="0" smtClean="0"/>
              <a:t>                 switch(value</a:t>
            </a:r>
            <a:r>
              <a:rPr lang="en-US" altLang="ja-JP" dirty="0"/>
              <a:t>) {case "0.0-0.5":                    </a:t>
            </a:r>
            <a:endParaRPr lang="en-US" altLang="ja-JP" dirty="0" smtClean="0"/>
          </a:p>
          <a:p>
            <a:r>
              <a:rPr lang="en-US" altLang="ja-JP" dirty="0" smtClean="0"/>
              <a:t>	return </a:t>
            </a:r>
            <a:r>
              <a:rPr lang="en-US" altLang="ja-JP" dirty="0"/>
              <a:t>[ new </a:t>
            </a:r>
            <a:r>
              <a:rPr lang="en-US" altLang="ja-JP" dirty="0" err="1"/>
              <a:t>ol.style.Style</a:t>
            </a:r>
            <a:r>
              <a:rPr lang="en-US" altLang="ja-JP" dirty="0" smtClean="0"/>
              <a:t>({</a:t>
            </a:r>
          </a:p>
          <a:p>
            <a:r>
              <a:rPr lang="en-US" altLang="ja-JP" dirty="0" smtClean="0"/>
              <a:t>         </a:t>
            </a:r>
            <a:r>
              <a:rPr lang="en-US" altLang="ja-JP" dirty="0"/>
              <a:t>fill: new </a:t>
            </a:r>
            <a:r>
              <a:rPr lang="en-US" altLang="ja-JP" dirty="0" err="1"/>
              <a:t>ol.style.Fill</a:t>
            </a:r>
            <a:r>
              <a:rPr lang="en-US" altLang="ja-JP" dirty="0"/>
              <a:t>({color: </a:t>
            </a:r>
            <a:r>
              <a:rPr lang="en-US" altLang="ja-JP" dirty="0" smtClean="0"/>
              <a:t>‘</a:t>
            </a:r>
            <a:r>
              <a:rPr lang="en-US" altLang="ja-JP" dirty="0" err="1" smtClean="0"/>
              <a:t>rgba</a:t>
            </a:r>
            <a:r>
              <a:rPr lang="en-US" altLang="ja-JP" dirty="0" smtClean="0"/>
              <a:t>(161,231,253,0.7)’}) //1.0</a:t>
            </a:r>
            <a:r>
              <a:rPr lang="ja-JP" altLang="en-US" dirty="0" smtClean="0"/>
              <a:t>から</a:t>
            </a:r>
            <a:r>
              <a:rPr lang="en-US" altLang="ja-JP" dirty="0" smtClean="0"/>
              <a:t>0.7</a:t>
            </a:r>
            <a:r>
              <a:rPr lang="ja-JP" altLang="en-US" dirty="0" smtClean="0"/>
              <a:t>にする</a:t>
            </a:r>
            <a:endParaRPr lang="en-US" altLang="ja-JP" dirty="0" smtClean="0"/>
          </a:p>
          <a:p>
            <a:r>
              <a:rPr lang="en-US" altLang="ja-JP" dirty="0" smtClean="0"/>
              <a:t>    </a:t>
            </a:r>
            <a:r>
              <a:rPr lang="en-US" altLang="ja-JP" dirty="0"/>
              <a:t>})]; </a:t>
            </a:r>
            <a:r>
              <a:rPr lang="en-US" altLang="ja-JP" dirty="0" smtClean="0"/>
              <a:t> //</a:t>
            </a:r>
            <a:r>
              <a:rPr lang="ja-JP" altLang="en-US" dirty="0" smtClean="0"/>
              <a:t>以下、省略</a:t>
            </a:r>
            <a:endParaRPr lang="en-US" altLang="ja-JP" dirty="0"/>
          </a:p>
          <a:p>
            <a:endParaRPr lang="en-US" altLang="ja-JP" dirty="0" smtClean="0"/>
          </a:p>
          <a:p>
            <a:r>
              <a:rPr lang="en-US" altLang="ja-JP" dirty="0" smtClean="0"/>
              <a:t>```</a:t>
            </a:r>
          </a:p>
        </p:txBody>
      </p:sp>
    </p:spTree>
    <p:extLst>
      <p:ext uri="{BB962C8B-B14F-4D97-AF65-F5344CB8AC3E}">
        <p14:creationId xmlns:p14="http://schemas.microsoft.com/office/powerpoint/2010/main" val="1881434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/>
          <p:cNvSpPr txBox="1"/>
          <p:nvPr/>
        </p:nvSpPr>
        <p:spPr>
          <a:xfrm>
            <a:off x="0" y="5130225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/>
              <a:t>index.html</a:t>
            </a:r>
            <a:r>
              <a:rPr kumimoji="1" lang="ja-JP" altLang="en-US" sz="1600" b="1" dirty="0" smtClean="0"/>
              <a:t>を開き、編集内容を確認する</a:t>
            </a:r>
            <a:endParaRPr kumimoji="1" lang="en-US" altLang="ja-JP" sz="1600" b="1" dirty="0" smtClean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932" y="781823"/>
            <a:ext cx="5400136" cy="415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96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rgbClr val="FF00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kumimoji="1" sz="16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3129</TotalTime>
  <Words>498</Words>
  <Application>Microsoft Office PowerPoint</Application>
  <PresentationFormat>画面に合わせる (16:10)</PresentationFormat>
  <Paragraphs>64</Paragraphs>
  <Slides>9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凡例の変更（地図の切り替えウィンドウ）</vt:lpstr>
      <vt:lpstr>ポップアップの編集</vt:lpstr>
      <vt:lpstr>ベースマップ（地理院地図）の追加</vt:lpstr>
      <vt:lpstr>ポリゴンを透過する</vt:lpstr>
      <vt:lpstr>PowerPoint プレゼンテーション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yamauchi</dc:creator>
  <cp:lastModifiedBy>yamauchi</cp:lastModifiedBy>
  <cp:revision>183</cp:revision>
  <dcterms:created xsi:type="dcterms:W3CDTF">2015-06-26T03:04:37Z</dcterms:created>
  <dcterms:modified xsi:type="dcterms:W3CDTF">2017-09-14T06:47:10Z</dcterms:modified>
</cp:coreProperties>
</file>

<file path=docProps/thumbnail.jpeg>
</file>